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6" r:id="rId7"/>
    <p:sldId id="270" r:id="rId8"/>
    <p:sldId id="267" r:id="rId9"/>
    <p:sldId id="262" r:id="rId10"/>
    <p:sldId id="263" r:id="rId11"/>
    <p:sldId id="264" r:id="rId12"/>
    <p:sldId id="265" r:id="rId13"/>
  </p:sldIdLst>
  <p:sldSz cx="18288000" cy="10287000"/>
  <p:notesSz cx="6858000" cy="9144000"/>
  <p:embeddedFontLst>
    <p:embeddedFont>
      <p:font typeface="Montserrat Bold" panose="00000800000000000000" pitchFamily="2" charset="0"/>
      <p:regular r:id="rId15"/>
      <p:bold r:id="rId16"/>
    </p:embeddedFont>
    <p:embeddedFont>
      <p:font typeface="Montserrat Medium" panose="00000600000000000000" pitchFamily="2" charset="0"/>
      <p:regular r:id="rId17"/>
      <p:italic r:id="rId18"/>
    </p:embeddedFont>
    <p:embeddedFont>
      <p:font typeface="Montserrat Semi-Bold" panose="020B0604020202020204" charset="0"/>
      <p:regular r:id="rId19"/>
    </p:embeddedFont>
    <p:embeddedFont>
      <p:font typeface="Montserrat Ultra-Bold" panose="020B0604020202020204" charset="0"/>
      <p:regular r:id="rId20"/>
    </p:embeddedFont>
    <p:embeddedFont>
      <p:font typeface="Poppins Semi-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2" autoAdjust="0"/>
    <p:restoredTop sz="85089" autoAdjust="0"/>
  </p:normalViewPr>
  <p:slideViewPr>
    <p:cSldViewPr>
      <p:cViewPr varScale="1">
        <p:scale>
          <a:sx n="63" d="100"/>
          <a:sy n="63" d="100"/>
        </p:scale>
        <p:origin x="94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910CD-941D-47D7-8DE1-C30852D2CC57}" type="datetimeFigureOut">
              <a:rPr lang="en-CA" smtClean="0"/>
              <a:t>2025-06-06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ABCBA6-4F35-46A3-BF9B-62170ACBF4C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0202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BCBA6-4F35-46A3-BF9B-62170ACBF4C3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7901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Freeform 3"/>
          <p:cNvSpPr/>
          <p:nvPr/>
        </p:nvSpPr>
        <p:spPr>
          <a:xfrm>
            <a:off x="1767764" y="2934294"/>
            <a:ext cx="7376236" cy="6122276"/>
          </a:xfrm>
          <a:custGeom>
            <a:avLst/>
            <a:gdLst/>
            <a:ahLst/>
            <a:cxnLst/>
            <a:rect l="l" t="t" r="r" b="b"/>
            <a:pathLst>
              <a:path w="7376236" h="6122276">
                <a:moveTo>
                  <a:pt x="0" y="0"/>
                </a:moveTo>
                <a:lnTo>
                  <a:pt x="7376236" y="0"/>
                </a:lnTo>
                <a:lnTo>
                  <a:pt x="7376236" y="6122275"/>
                </a:lnTo>
                <a:lnTo>
                  <a:pt x="0" y="61222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" name="Freeform 4"/>
          <p:cNvSpPr/>
          <p:nvPr/>
        </p:nvSpPr>
        <p:spPr>
          <a:xfrm flipH="1" flipV="1">
            <a:off x="12907507" y="5301095"/>
            <a:ext cx="10066789" cy="8229600"/>
          </a:xfrm>
          <a:custGeom>
            <a:avLst/>
            <a:gdLst/>
            <a:ahLst/>
            <a:cxnLst/>
            <a:rect l="l" t="t" r="r" b="b"/>
            <a:pathLst>
              <a:path w="10066789" h="8229600">
                <a:moveTo>
                  <a:pt x="10066789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10066789" y="0"/>
                </a:lnTo>
                <a:lnTo>
                  <a:pt x="10066789" y="8229600"/>
                </a:lnTo>
                <a:close/>
              </a:path>
            </a:pathLst>
          </a:custGeom>
          <a:blipFill>
            <a:blip r:embed="rId5">
              <a:alphaModFix amt="31000"/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5" name="Group 5"/>
          <p:cNvGrpSpPr/>
          <p:nvPr/>
        </p:nvGrpSpPr>
        <p:grpSpPr>
          <a:xfrm>
            <a:off x="458891" y="2138291"/>
            <a:ext cx="4785953" cy="478595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0310479">
            <a:off x="15390458" y="2571463"/>
            <a:ext cx="2229637" cy="222963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446622" y="5148052"/>
            <a:ext cx="8740674" cy="1680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8"/>
              </a:lnSpc>
            </a:pPr>
            <a:r>
              <a:rPr lang="en-US" sz="7110" b="1" dirty="0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Salary Predictor Web App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7214" y="9358745"/>
            <a:ext cx="1621100" cy="33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01</a:t>
            </a:r>
          </a:p>
        </p:txBody>
      </p:sp>
      <p:sp>
        <p:nvSpPr>
          <p:cNvPr id="19" name="AutoShape 1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20" name="TextBox 20"/>
          <p:cNvSpPr txBox="1"/>
          <p:nvPr/>
        </p:nvSpPr>
        <p:spPr>
          <a:xfrm>
            <a:off x="11125736" y="7446414"/>
            <a:ext cx="4117795" cy="2285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92"/>
              </a:lnSpc>
            </a:pPr>
            <a:r>
              <a:rPr lang="en-US" sz="2565" b="1" dirty="0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Name: Ahmed Hamdi</a:t>
            </a:r>
          </a:p>
          <a:p>
            <a:pPr algn="ctr">
              <a:lnSpc>
                <a:spcPts val="3592"/>
              </a:lnSpc>
            </a:pPr>
            <a:r>
              <a:rPr lang="en-US" sz="2565" b="1" dirty="0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Id: 221001876</a:t>
            </a:r>
          </a:p>
          <a:p>
            <a:pPr algn="ctr">
              <a:lnSpc>
                <a:spcPts val="3592"/>
              </a:lnSpc>
            </a:pPr>
            <a:endParaRPr lang="en-US" sz="2565" b="1" dirty="0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  <a:p>
            <a:pPr algn="ctr">
              <a:lnSpc>
                <a:spcPts val="3592"/>
              </a:lnSpc>
            </a:pPr>
            <a:r>
              <a:rPr lang="en-US" sz="2565" b="1" dirty="0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Under supervision :</a:t>
            </a:r>
          </a:p>
          <a:p>
            <a:pPr algn="ctr">
              <a:lnSpc>
                <a:spcPts val="3592"/>
              </a:lnSpc>
              <a:spcBef>
                <a:spcPct val="0"/>
              </a:spcBef>
            </a:pPr>
            <a:r>
              <a:rPr lang="en-US" sz="2565" b="1" dirty="0" err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Dr.Mohamed</a:t>
            </a:r>
            <a:r>
              <a:rPr lang="en-US" sz="2565" b="1" dirty="0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</a:t>
            </a:r>
            <a:r>
              <a:rPr lang="en-US" sz="2565" b="1" dirty="0" err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Elsayeh</a:t>
            </a:r>
            <a:endParaRPr lang="en-US" sz="2565" b="1" dirty="0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2528474" y="2860984"/>
            <a:ext cx="3663091" cy="3460505"/>
          </a:xfrm>
          <a:custGeom>
            <a:avLst/>
            <a:gdLst/>
            <a:ahLst/>
            <a:cxnLst/>
            <a:rect l="l" t="t" r="r" b="b"/>
            <a:pathLst>
              <a:path w="3663091" h="3460505">
                <a:moveTo>
                  <a:pt x="0" y="0"/>
                </a:moveTo>
                <a:lnTo>
                  <a:pt x="3663091" y="0"/>
                </a:lnTo>
                <a:lnTo>
                  <a:pt x="3663091" y="3460505"/>
                </a:lnTo>
                <a:lnTo>
                  <a:pt x="0" y="3460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-2095960" y="5401249"/>
            <a:ext cx="9669108" cy="3086100"/>
            <a:chOff x="0" y="0"/>
            <a:chExt cx="2546596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46596" cy="812800"/>
            </a:xfrm>
            <a:custGeom>
              <a:avLst/>
              <a:gdLst/>
              <a:ahLst/>
              <a:cxnLst/>
              <a:rect l="l" t="t" r="r" b="b"/>
              <a:pathLst>
                <a:path w="2546596" h="812800">
                  <a:moveTo>
                    <a:pt x="0" y="0"/>
                  </a:moveTo>
                  <a:lnTo>
                    <a:pt x="2546596" y="0"/>
                  </a:lnTo>
                  <a:lnTo>
                    <a:pt x="2546596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50000">
                  <a:srgbClr val="DBDBDB">
                    <a:alpha val="100000"/>
                  </a:srgbClr>
                </a:gs>
                <a:gs pos="100000">
                  <a:srgbClr val="DBDBDB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54659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10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2346" y="6578664"/>
            <a:ext cx="7198156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Web App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39263" y="5864075"/>
            <a:ext cx="7327759" cy="2570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index.html collects form input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app.py receives and processes input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Predicts using model.pkl and features.pkl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Returns result to HTML form</a:t>
            </a:r>
          </a:p>
          <a:p>
            <a:pPr algn="l">
              <a:lnSpc>
                <a:spcPts val="3435"/>
              </a:lnSpc>
            </a:pPr>
            <a:endParaRPr lang="en-US" sz="2726" b="1">
              <a:solidFill>
                <a:srgbClr val="3E67C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2528474" y="2860984"/>
            <a:ext cx="3663091" cy="3460505"/>
          </a:xfrm>
          <a:custGeom>
            <a:avLst/>
            <a:gdLst/>
            <a:ahLst/>
            <a:cxnLst/>
            <a:rect l="l" t="t" r="r" b="b"/>
            <a:pathLst>
              <a:path w="3663091" h="3460505">
                <a:moveTo>
                  <a:pt x="0" y="0"/>
                </a:moveTo>
                <a:lnTo>
                  <a:pt x="3663091" y="0"/>
                </a:lnTo>
                <a:lnTo>
                  <a:pt x="3663091" y="3460505"/>
                </a:lnTo>
                <a:lnTo>
                  <a:pt x="0" y="3460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-2095960" y="5401249"/>
            <a:ext cx="9669108" cy="3086100"/>
            <a:chOff x="0" y="0"/>
            <a:chExt cx="2546596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46596" cy="812800"/>
            </a:xfrm>
            <a:custGeom>
              <a:avLst/>
              <a:gdLst/>
              <a:ahLst/>
              <a:cxnLst/>
              <a:rect l="l" t="t" r="r" b="b"/>
              <a:pathLst>
                <a:path w="2546596" h="812800">
                  <a:moveTo>
                    <a:pt x="0" y="0"/>
                  </a:moveTo>
                  <a:lnTo>
                    <a:pt x="2546596" y="0"/>
                  </a:lnTo>
                  <a:lnTo>
                    <a:pt x="2546596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50000">
                  <a:srgbClr val="DBDBDB">
                    <a:alpha val="100000"/>
                  </a:srgbClr>
                </a:gs>
                <a:gs pos="100000">
                  <a:srgbClr val="DBDBDB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54659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11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2346" y="6578664"/>
            <a:ext cx="7198156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Web App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39684" y="4202826"/>
            <a:ext cx="7327759" cy="4284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•Input: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Rating: 4.2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Founded: 2010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Seniority: Senior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State: CA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Avg Salary: 105000</a:t>
            </a:r>
          </a:p>
          <a:p>
            <a:pPr algn="l">
              <a:lnSpc>
                <a:spcPts val="3435"/>
              </a:lnSpc>
            </a:pPr>
            <a:endParaRPr lang="en-US" sz="2726" b="1">
              <a:solidFill>
                <a:srgbClr val="3E67C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•Output: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Prediction: High Salary</a:t>
            </a:r>
          </a:p>
          <a:p>
            <a:pPr algn="l">
              <a:lnSpc>
                <a:spcPts val="3435"/>
              </a:lnSpc>
            </a:pPr>
            <a:endParaRPr lang="en-US" sz="2726" b="1">
              <a:solidFill>
                <a:srgbClr val="3E67C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8" name="Picture 17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EA60B0EA-8DA3-84B7-4A39-D8F06492C3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6936" y="2151615"/>
            <a:ext cx="7992590" cy="18385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5961112" y="4950971"/>
            <a:ext cx="3841350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12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02461" y="4950971"/>
            <a:ext cx="2917713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You.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60143" y="3944628"/>
            <a:ext cx="2917713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You.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18794" y="3944628"/>
            <a:ext cx="3841350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60143" y="6061854"/>
            <a:ext cx="2917713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You.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918794" y="6061854"/>
            <a:ext cx="3841350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767764" y="2677111"/>
            <a:ext cx="6060486" cy="6379458"/>
          </a:xfrm>
          <a:custGeom>
            <a:avLst/>
            <a:gdLst/>
            <a:ahLst/>
            <a:cxnLst/>
            <a:rect l="l" t="t" r="r" b="b"/>
            <a:pathLst>
              <a:path w="6060486" h="6379458">
                <a:moveTo>
                  <a:pt x="0" y="0"/>
                </a:moveTo>
                <a:lnTo>
                  <a:pt x="6060486" y="0"/>
                </a:lnTo>
                <a:lnTo>
                  <a:pt x="6060486" y="6379458"/>
                </a:lnTo>
                <a:lnTo>
                  <a:pt x="0" y="6379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0" name="Group 10"/>
          <p:cNvGrpSpPr/>
          <p:nvPr/>
        </p:nvGrpSpPr>
        <p:grpSpPr>
          <a:xfrm>
            <a:off x="295826" y="2192937"/>
            <a:ext cx="4211257" cy="421125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4" name="TextBox 14"/>
          <p:cNvSpPr txBox="1"/>
          <p:nvPr/>
        </p:nvSpPr>
        <p:spPr>
          <a:xfrm>
            <a:off x="957214" y="9358745"/>
            <a:ext cx="1621100" cy="33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46798" y="3836747"/>
            <a:ext cx="9376514" cy="955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51"/>
              </a:lnSpc>
            </a:pPr>
            <a:r>
              <a:rPr lang="en-US" sz="78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Project Overview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45507" y="5642569"/>
            <a:ext cx="7919990" cy="2954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8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Flask web application to predict high-salary jobs</a:t>
            </a:r>
          </a:p>
          <a:p>
            <a:pPr algn="l">
              <a:lnSpc>
                <a:spcPts val="3561"/>
              </a:lnSpc>
            </a:pPr>
            <a:r>
              <a:rPr lang="en-US" sz="28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Based on company rating, founding year, seniority, state, and average salary</a:t>
            </a:r>
          </a:p>
          <a:p>
            <a:pPr algn="l">
              <a:lnSpc>
                <a:spcPts val="3561"/>
              </a:lnSpc>
            </a:pPr>
            <a:r>
              <a:rPr lang="en-US" sz="28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Trained using scikit-learn models and feature selection</a:t>
            </a:r>
          </a:p>
          <a:p>
            <a:pPr algn="l">
              <a:lnSpc>
                <a:spcPts val="2175"/>
              </a:lnSpc>
            </a:pPr>
            <a:endParaRPr lang="en-US" sz="2826" b="1">
              <a:solidFill>
                <a:srgbClr val="3E67C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8739421" y="3165447"/>
            <a:ext cx="1087687" cy="164050"/>
            <a:chOff x="0" y="0"/>
            <a:chExt cx="286469" cy="4320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6469" cy="43207"/>
            </a:xfrm>
            <a:custGeom>
              <a:avLst/>
              <a:gdLst/>
              <a:ahLst/>
              <a:cxnLst/>
              <a:rect l="l" t="t" r="r" b="b"/>
              <a:pathLst>
                <a:path w="286469" h="43207">
                  <a:moveTo>
                    <a:pt x="0" y="0"/>
                  </a:moveTo>
                  <a:lnTo>
                    <a:pt x="286469" y="0"/>
                  </a:lnTo>
                  <a:lnTo>
                    <a:pt x="286469" y="43207"/>
                  </a:lnTo>
                  <a:lnTo>
                    <a:pt x="0" y="43207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286469" cy="81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429983" y="4793593"/>
            <a:ext cx="6067365" cy="3921034"/>
          </a:xfrm>
          <a:custGeom>
            <a:avLst/>
            <a:gdLst/>
            <a:ahLst/>
            <a:cxnLst/>
            <a:rect l="l" t="t" r="r" b="b"/>
            <a:pathLst>
              <a:path w="6067365" h="3921034">
                <a:moveTo>
                  <a:pt x="0" y="0"/>
                </a:moveTo>
                <a:lnTo>
                  <a:pt x="6067364" y="0"/>
                </a:lnTo>
                <a:lnTo>
                  <a:pt x="6067364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7214" y="9358745"/>
            <a:ext cx="1621100" cy="33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572813" y="3014249"/>
            <a:ext cx="5897807" cy="390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</a:pPr>
            <a:r>
              <a:rPr lang="en-US" sz="250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Code Structure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912505" y="4724331"/>
            <a:ext cx="9375495" cy="5045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Loaded dataset using Pandas and performed initial cleaning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Extracted relevant columns: Rating, Founded, State, Seniority, avg_salary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Encoded categorical features using get_dummies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Created binary target variable: high_salary = 1 if above median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Split data using train_test_split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429983" y="4793593"/>
            <a:ext cx="6067365" cy="3921034"/>
          </a:xfrm>
          <a:custGeom>
            <a:avLst/>
            <a:gdLst/>
            <a:ahLst/>
            <a:cxnLst/>
            <a:rect l="l" t="t" r="r" b="b"/>
            <a:pathLst>
              <a:path w="6067365" h="3921034">
                <a:moveTo>
                  <a:pt x="0" y="0"/>
                </a:moveTo>
                <a:lnTo>
                  <a:pt x="6067364" y="0"/>
                </a:lnTo>
                <a:lnTo>
                  <a:pt x="6067364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572813" y="3014249"/>
            <a:ext cx="5897807" cy="390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</a:pPr>
            <a:r>
              <a:rPr lang="en-US" sz="250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 Selection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44178" y="5548676"/>
            <a:ext cx="7998768" cy="2111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Used SelectKBest for selecting top 5 features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Score function: f_classif (ANOVA F-test)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This is a filter-based method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Transformed training and testing data accordingly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1429983" y="4793593"/>
            <a:ext cx="6067365" cy="3921034"/>
          </a:xfrm>
          <a:custGeom>
            <a:avLst/>
            <a:gdLst/>
            <a:ahLst/>
            <a:cxnLst/>
            <a:rect l="l" t="t" r="r" b="b"/>
            <a:pathLst>
              <a:path w="6067365" h="3921034">
                <a:moveTo>
                  <a:pt x="0" y="0"/>
                </a:moveTo>
                <a:lnTo>
                  <a:pt x="6067364" y="0"/>
                </a:lnTo>
                <a:lnTo>
                  <a:pt x="6067364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572813" y="3014249"/>
            <a:ext cx="5897807" cy="390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</a:pPr>
            <a:r>
              <a:rPr lang="en-US" sz="250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Training and Evaluation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44178" y="5295831"/>
            <a:ext cx="8643822" cy="2530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Trained multiple classifiers: Logistic Regression, Random Forest, SVC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Used classification_report to evaluate predictions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Selected best model based on performance</a:t>
            </a:r>
          </a:p>
          <a:p>
            <a:pPr algn="l">
              <a:lnSpc>
                <a:spcPts val="3312"/>
              </a:lnSpc>
            </a:pPr>
            <a:r>
              <a:rPr lang="en-US" sz="2365" b="1">
                <a:solidFill>
                  <a:srgbClr val="3E67C8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• Saved final model and feature list using joblib</a:t>
            </a:r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2B1CE-EDEF-D927-FB77-A97747456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C855DD5-2B69-557C-4AA6-C5D83ED3B22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4176383-AD47-D9DA-EBDC-8B52B6416E8A}"/>
              </a:ext>
            </a:extLst>
          </p:cNvPr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1ED3D78-C613-7905-32CC-17BB1495AEB3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31913F39-7D68-1092-90B5-F3E442F436DB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A689E97-C740-3807-73B4-2A3361E76B96}"/>
              </a:ext>
            </a:extLst>
          </p:cNvPr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53A5F99-5C48-0CDD-E2D2-568D6A1692D1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83E8184-874C-2B87-DA37-44D143BF39C7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C1496ECD-51BD-CC2D-BDCD-5E0C009CEABF}"/>
              </a:ext>
            </a:extLst>
          </p:cNvPr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F031CE63-C769-2AF7-F0E4-EBB8EFC6D7C4}"/>
              </a:ext>
            </a:extLst>
          </p:cNvPr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CE4FB6B7-0E7B-E2E5-C162-6796F2DC0AE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F843353-2F3C-1827-017E-18AA7BAAFCC9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45341F04-83CE-4A14-9853-639301B83539}"/>
              </a:ext>
            </a:extLst>
          </p:cNvPr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A5763B1A-4CA6-D263-3AFE-7D5257FC1874}"/>
                </a:ext>
              </a:extLst>
            </p:cNvPr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B752A1AF-0EEF-DE89-AFB4-C68D267033FC}"/>
                </a:ext>
              </a:extLst>
            </p:cNvPr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>
            <a:extLst>
              <a:ext uri="{FF2B5EF4-FFF2-40B4-BE49-F238E27FC236}">
                <a16:creationId xmlns:a16="http://schemas.microsoft.com/office/drawing/2014/main" id="{7FBD1967-4AB0-B46D-751B-C0D9284472BF}"/>
              </a:ext>
            </a:extLst>
          </p:cNvPr>
          <p:cNvSpPr txBox="1"/>
          <p:nvPr/>
        </p:nvSpPr>
        <p:spPr>
          <a:xfrm>
            <a:off x="957214" y="9358745"/>
            <a:ext cx="1621100" cy="33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06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400F4E2C-0D99-765D-BFA8-DACE620F4577}"/>
              </a:ext>
            </a:extLst>
          </p:cNvPr>
          <p:cNvSpPr txBox="1"/>
          <p:nvPr/>
        </p:nvSpPr>
        <p:spPr>
          <a:xfrm>
            <a:off x="10572813" y="3014249"/>
            <a:ext cx="5897807" cy="414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1"/>
              </a:lnSpc>
            </a:pPr>
            <a:r>
              <a:rPr lang="en-US" sz="3200" b="1" dirty="0">
                <a:solidFill>
                  <a:schemeClr val="bg1"/>
                </a:solidFill>
              </a:rPr>
              <a:t>Correlation Heatmap</a:t>
            </a:r>
            <a:endParaRPr lang="en-US" sz="3200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923E0276-FE5C-71E4-0055-34E1BFD7D3F5}"/>
              </a:ext>
            </a:extLst>
          </p:cNvPr>
          <p:cNvSpPr txBox="1"/>
          <p:nvPr/>
        </p:nvSpPr>
        <p:spPr>
          <a:xfrm>
            <a:off x="9644178" y="5295831"/>
            <a:ext cx="8643822" cy="2518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2"/>
              </a:lnSpc>
              <a:spcBef>
                <a:spcPct val="0"/>
              </a:spcBef>
            </a:pPr>
            <a:r>
              <a:rPr lang="en-US" sz="2800" dirty="0"/>
              <a:t>The heatmap illustrates the correlation between numerical features in the dataset. Strong correlations are found between </a:t>
            </a:r>
            <a:r>
              <a:rPr lang="en-US" sz="2800" dirty="0" err="1"/>
              <a:t>min_salary</a:t>
            </a:r>
            <a:r>
              <a:rPr lang="en-US" sz="2800" dirty="0"/>
              <a:t>, </a:t>
            </a:r>
            <a:r>
              <a:rPr lang="en-US" sz="2800" dirty="0" err="1"/>
              <a:t>max_salary</a:t>
            </a:r>
            <a:r>
              <a:rPr lang="en-US" sz="2800" dirty="0"/>
              <a:t>, and </a:t>
            </a:r>
            <a:r>
              <a:rPr lang="en-US" sz="2800" dirty="0" err="1"/>
              <a:t>avg_salary</a:t>
            </a:r>
            <a:r>
              <a:rPr lang="en-US" sz="2800" dirty="0"/>
              <a:t>. Rating and Founded year show weak correlation with salary, which suggests their limited predictive power.</a:t>
            </a:r>
            <a:endParaRPr lang="en-CA" sz="2800" dirty="0"/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 dirty="0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pic>
        <p:nvPicPr>
          <p:cNvPr id="20" name="Picture 19" descr="A chart of a heatmap&#10;&#10;AI-generated content may be incorrect.">
            <a:extLst>
              <a:ext uri="{FF2B5EF4-FFF2-40B4-BE49-F238E27FC236}">
                <a16:creationId xmlns:a16="http://schemas.microsoft.com/office/drawing/2014/main" id="{531E536A-3C9E-DFB2-09FA-C328C7462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40" y="3379887"/>
            <a:ext cx="6762958" cy="487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998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F6735-0DA4-0430-B657-E16857201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F4F0D92-CCFB-DB28-E8F8-A5F9A04133E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A445A94-7DE2-06CE-7A07-A1936701DBC9}"/>
              </a:ext>
            </a:extLst>
          </p:cNvPr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44570F9-42CD-C424-2C02-809913609699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BA2E424-20DB-E292-78D6-F7EF66944E7F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510AE3D-09D9-7F4C-0B1A-9847C1231F26}"/>
              </a:ext>
            </a:extLst>
          </p:cNvPr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949EB95-01CC-A39F-16A7-F95FBFD78CD1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3514BC23-5A45-0EA6-455F-F27834C3643C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2BE9FD1D-E4A3-C4D7-F0D7-88F4C2F6885E}"/>
              </a:ext>
            </a:extLst>
          </p:cNvPr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FE628BBA-2CF5-563E-6CFC-04391F0558D2}"/>
              </a:ext>
            </a:extLst>
          </p:cNvPr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5A248BFA-175B-E423-36FF-3BA19760B4A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CB2BB720-5399-9664-8641-FA80E67F861F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444315F8-2E0B-B85D-5CD5-3490813B35EC}"/>
              </a:ext>
            </a:extLst>
          </p:cNvPr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89D47AF9-8559-4C86-B5C9-DC2BAD021471}"/>
                </a:ext>
              </a:extLst>
            </p:cNvPr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 dirty="0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DD7E2415-F3A5-7EA2-16AD-1D2742777DAC}"/>
                </a:ext>
              </a:extLst>
            </p:cNvPr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>
            <a:extLst>
              <a:ext uri="{FF2B5EF4-FFF2-40B4-BE49-F238E27FC236}">
                <a16:creationId xmlns:a16="http://schemas.microsoft.com/office/drawing/2014/main" id="{0DA2F22F-4362-C0BB-88AC-16EF144B7C8A}"/>
              </a:ext>
            </a:extLst>
          </p:cNvPr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07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A52FE4B0-CE2F-AC8A-DE96-535CD5B57732}"/>
              </a:ext>
            </a:extLst>
          </p:cNvPr>
          <p:cNvSpPr txBox="1"/>
          <p:nvPr/>
        </p:nvSpPr>
        <p:spPr>
          <a:xfrm>
            <a:off x="10572813" y="3014249"/>
            <a:ext cx="5897807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1"/>
              </a:lnSpc>
            </a:pPr>
            <a:r>
              <a:rPr lang="en-US" sz="2800" b="1" dirty="0">
                <a:solidFill>
                  <a:schemeClr val="bg1"/>
                </a:solidFill>
              </a:rPr>
              <a:t>Seniority vs. Average Salary</a:t>
            </a:r>
            <a:endParaRPr lang="en-US" sz="2800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DE0CFD29-FB0E-F4CC-710B-03FF99E88FA5}"/>
              </a:ext>
            </a:extLst>
          </p:cNvPr>
          <p:cNvSpPr txBox="1"/>
          <p:nvPr/>
        </p:nvSpPr>
        <p:spPr>
          <a:xfrm>
            <a:off x="9644178" y="5295831"/>
            <a:ext cx="8643822" cy="2518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2"/>
              </a:lnSpc>
              <a:spcBef>
                <a:spcPct val="0"/>
              </a:spcBef>
            </a:pPr>
            <a:r>
              <a:rPr lang="en-US" sz="2800" dirty="0"/>
              <a:t>The boxplot compares the distribution of average salaries between junior and senior roles. Senior positions generally exhibit a higher average salary and wider salary spread. However, there is some overlap suggesting that other factors also influence salary.</a:t>
            </a:r>
            <a:endParaRPr lang="en-CA" sz="2800" dirty="0"/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 dirty="0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pic>
        <p:nvPicPr>
          <p:cNvPr id="10" name="Picture 9" descr="A graph of a graph showing a difference between a senior and a senior&#10;&#10;AI-generated content may be incorrect.">
            <a:extLst>
              <a:ext uri="{FF2B5EF4-FFF2-40B4-BE49-F238E27FC236}">
                <a16:creationId xmlns:a16="http://schemas.microsoft.com/office/drawing/2014/main" id="{FEE35A8A-ACDF-733A-AC2B-3513132B5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638" y="2769317"/>
            <a:ext cx="7387193" cy="559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32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17D06-86A4-21DC-6566-28CC39015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47A9E07-D564-FE43-C068-6658766FC2F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129A234A-888A-9B82-C981-F79B6B584631}"/>
              </a:ext>
            </a:extLst>
          </p:cNvPr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AAF559B-C322-AEFC-28F5-55C2D5C72E22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7DFE594-8A2E-EAF8-72FE-9C8C369DD14C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6457AB2A-F09A-7811-8CF8-8B6DC7899546}"/>
              </a:ext>
            </a:extLst>
          </p:cNvPr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E4D480B-BDE1-50EA-A04D-AA63D9F637BA}"/>
                </a:ext>
              </a:extLst>
            </p:cNvPr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0B9ABF51-23DA-4F5A-BBE9-405F6D9E26B5}"/>
                </a:ext>
              </a:extLst>
            </p:cNvPr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>
            <a:extLst>
              <a:ext uri="{FF2B5EF4-FFF2-40B4-BE49-F238E27FC236}">
                <a16:creationId xmlns:a16="http://schemas.microsoft.com/office/drawing/2014/main" id="{D3835AE8-6F91-2E96-78C2-7EF0A8357170}"/>
              </a:ext>
            </a:extLst>
          </p:cNvPr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9CEED96B-DDE1-5915-FAF6-8BC7F9F34B61}"/>
              </a:ext>
            </a:extLst>
          </p:cNvPr>
          <p:cNvGrpSpPr/>
          <p:nvPr/>
        </p:nvGrpSpPr>
        <p:grpSpPr>
          <a:xfrm>
            <a:off x="9440401" y="3010540"/>
            <a:ext cx="407555" cy="407555"/>
            <a:chOff x="0" y="0"/>
            <a:chExt cx="812800" cy="8128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074554A-21E6-2A9F-786E-3C88CA6918F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2F76E694-4C71-F572-D4BB-5A5DFA9AF9B8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4147EDF1-B57D-6F08-23BB-5DFB8CE73F92}"/>
              </a:ext>
            </a:extLst>
          </p:cNvPr>
          <p:cNvGrpSpPr/>
          <p:nvPr/>
        </p:nvGrpSpPr>
        <p:grpSpPr>
          <a:xfrm>
            <a:off x="10099988" y="2913978"/>
            <a:ext cx="9141541" cy="600679"/>
            <a:chOff x="0" y="0"/>
            <a:chExt cx="2407649" cy="158203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63F75D0-9F4E-0052-1323-4356F995C9A5}"/>
                </a:ext>
              </a:extLst>
            </p:cNvPr>
            <p:cNvSpPr/>
            <p:nvPr/>
          </p:nvSpPr>
          <p:spPr>
            <a:xfrm>
              <a:off x="0" y="0"/>
              <a:ext cx="2407649" cy="158203"/>
            </a:xfrm>
            <a:custGeom>
              <a:avLst/>
              <a:gdLst/>
              <a:ahLst/>
              <a:cxnLst/>
              <a:rect l="l" t="t" r="r" b="b"/>
              <a:pathLst>
                <a:path w="2407649" h="158203">
                  <a:moveTo>
                    <a:pt x="0" y="0"/>
                  </a:moveTo>
                  <a:lnTo>
                    <a:pt x="2407649" y="0"/>
                  </a:lnTo>
                  <a:lnTo>
                    <a:pt x="2407649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0528C0BE-43FD-F181-8408-248573FD1B2C}"/>
                </a:ext>
              </a:extLst>
            </p:cNvPr>
            <p:cNvSpPr txBox="1"/>
            <p:nvPr/>
          </p:nvSpPr>
          <p:spPr>
            <a:xfrm>
              <a:off x="0" y="-38100"/>
              <a:ext cx="2407649" cy="196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7" name="TextBox 17">
            <a:extLst>
              <a:ext uri="{FF2B5EF4-FFF2-40B4-BE49-F238E27FC236}">
                <a16:creationId xmlns:a16="http://schemas.microsoft.com/office/drawing/2014/main" id="{9AEC8917-B999-3060-B270-B9773598BD2E}"/>
              </a:ext>
            </a:extLst>
          </p:cNvPr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08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59977615-491A-5E7B-923A-8CF85FEDDDEA}"/>
              </a:ext>
            </a:extLst>
          </p:cNvPr>
          <p:cNvSpPr txBox="1"/>
          <p:nvPr/>
        </p:nvSpPr>
        <p:spPr>
          <a:xfrm>
            <a:off x="10572813" y="3014249"/>
            <a:ext cx="5897807" cy="414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1"/>
              </a:lnSpc>
            </a:pPr>
            <a:r>
              <a:rPr lang="en-US" sz="3200" dirty="0">
                <a:solidFill>
                  <a:schemeClr val="bg1"/>
                </a:solidFill>
              </a:rPr>
              <a:t>Average Salary by State</a:t>
            </a:r>
            <a:endParaRPr lang="en-US" sz="3200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7F17EAA-E482-66BD-D51E-171C7EC0DAA5}"/>
              </a:ext>
            </a:extLst>
          </p:cNvPr>
          <p:cNvSpPr txBox="1"/>
          <p:nvPr/>
        </p:nvSpPr>
        <p:spPr>
          <a:xfrm>
            <a:off x="9644178" y="5295831"/>
            <a:ext cx="8643822" cy="209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2"/>
              </a:lnSpc>
              <a:spcBef>
                <a:spcPct val="0"/>
              </a:spcBef>
            </a:pPr>
            <a:r>
              <a:rPr lang="en-US" sz="2800" dirty="0"/>
              <a:t>The bar chart illustrates how average salaries vary across different states. Delaware and North Carolina lead with the highest average salaries. This analysis reveals geographical trends in salary expectations.</a:t>
            </a:r>
            <a:endParaRPr lang="en-CA" sz="2800" dirty="0"/>
          </a:p>
          <a:p>
            <a:pPr algn="l">
              <a:lnSpc>
                <a:spcPts val="3312"/>
              </a:lnSpc>
              <a:spcBef>
                <a:spcPct val="0"/>
              </a:spcBef>
            </a:pPr>
            <a:endParaRPr lang="en-US" sz="2365" b="1" dirty="0">
              <a:solidFill>
                <a:srgbClr val="3E67C8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pic>
        <p:nvPicPr>
          <p:cNvPr id="20" name="Picture 19" descr="A graph of salary&#10;&#10;AI-generated content may be incorrect.">
            <a:extLst>
              <a:ext uri="{FF2B5EF4-FFF2-40B4-BE49-F238E27FC236}">
                <a16:creationId xmlns:a16="http://schemas.microsoft.com/office/drawing/2014/main" id="{C1CE8213-2EBA-D13A-DBC1-441FA6F1F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22" y="2906358"/>
            <a:ext cx="827927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54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3" name="Group 3"/>
          <p:cNvGrpSpPr/>
          <p:nvPr/>
        </p:nvGrpSpPr>
        <p:grpSpPr>
          <a:xfrm>
            <a:off x="17367864" y="1100865"/>
            <a:ext cx="399158" cy="63290"/>
            <a:chOff x="0" y="0"/>
            <a:chExt cx="105128" cy="16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67864" y="1243254"/>
            <a:ext cx="399158" cy="63290"/>
            <a:chOff x="0" y="0"/>
            <a:chExt cx="105128" cy="16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128" cy="16669"/>
            </a:xfrm>
            <a:custGeom>
              <a:avLst/>
              <a:gdLst/>
              <a:ahLst/>
              <a:cxnLst/>
              <a:rect l="l" t="t" r="r" b="b"/>
              <a:pathLst>
                <a:path w="105128" h="16669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1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w="38100" cap="flat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>
            <a:off x="2528474" y="2860984"/>
            <a:ext cx="3663091" cy="3460505"/>
          </a:xfrm>
          <a:custGeom>
            <a:avLst/>
            <a:gdLst/>
            <a:ahLst/>
            <a:cxnLst/>
            <a:rect l="l" t="t" r="r" b="b"/>
            <a:pathLst>
              <a:path w="3663091" h="3460505">
                <a:moveTo>
                  <a:pt x="0" y="0"/>
                </a:moveTo>
                <a:lnTo>
                  <a:pt x="3663091" y="0"/>
                </a:lnTo>
                <a:lnTo>
                  <a:pt x="3663091" y="3460505"/>
                </a:lnTo>
                <a:lnTo>
                  <a:pt x="0" y="3460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11" name="Group 11"/>
          <p:cNvGrpSpPr/>
          <p:nvPr/>
        </p:nvGrpSpPr>
        <p:grpSpPr>
          <a:xfrm>
            <a:off x="-2095960" y="5401249"/>
            <a:ext cx="9669108" cy="3086100"/>
            <a:chOff x="0" y="0"/>
            <a:chExt cx="2546596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46596" cy="812800"/>
            </a:xfrm>
            <a:custGeom>
              <a:avLst/>
              <a:gdLst/>
              <a:ahLst/>
              <a:cxnLst/>
              <a:rect l="l" t="t" r="r" b="b"/>
              <a:pathLst>
                <a:path w="2546596" h="812800">
                  <a:moveTo>
                    <a:pt x="0" y="0"/>
                  </a:moveTo>
                  <a:lnTo>
                    <a:pt x="2546596" y="0"/>
                  </a:lnTo>
                  <a:lnTo>
                    <a:pt x="2546596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50000">
                  <a:srgbClr val="DBDBDB">
                    <a:alpha val="100000"/>
                  </a:srgbClr>
                </a:gs>
                <a:gs pos="100000">
                  <a:srgbClr val="DBDBDB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54659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57214" y="9358745"/>
            <a:ext cx="1621100" cy="317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1" dirty="0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09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2346" y="6578664"/>
            <a:ext cx="7198156" cy="103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1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Web App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39263" y="5864075"/>
            <a:ext cx="7327759" cy="2141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Rating (float)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Founded (year)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Seniority (categorical)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State (categorical)</a:t>
            </a:r>
          </a:p>
          <a:p>
            <a:pPr algn="l">
              <a:lnSpc>
                <a:spcPts val="3435"/>
              </a:lnSpc>
            </a:pPr>
            <a:r>
              <a:rPr lang="en-US" sz="2726" b="1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• Average Salary (float)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444</Words>
  <Application>Microsoft Office PowerPoint</Application>
  <PresentationFormat>Custom</PresentationFormat>
  <Paragraphs>76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Poppins Semi-Bold</vt:lpstr>
      <vt:lpstr>Montserrat Medium</vt:lpstr>
      <vt:lpstr>Calibri</vt:lpstr>
      <vt:lpstr>Aptos</vt:lpstr>
      <vt:lpstr>Montserrat Ultra-Bold</vt:lpstr>
      <vt:lpstr>Montserrat Bold</vt:lpstr>
      <vt:lpstr>Montserrat Semi-Bold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Pink Gradient Modern Minimalist Computer Technology Presentation</dc:title>
  <dc:creator>amr hamdi</dc:creator>
  <cp:lastModifiedBy>Amr Hamdi</cp:lastModifiedBy>
  <cp:revision>5</cp:revision>
  <dcterms:created xsi:type="dcterms:W3CDTF">2006-08-16T00:00:00Z</dcterms:created>
  <dcterms:modified xsi:type="dcterms:W3CDTF">2025-06-06T17:05:00Z</dcterms:modified>
  <dc:identifier>DAGpkEx9A8E</dc:identifier>
</cp:coreProperties>
</file>

<file path=docProps/thumbnail.jpeg>
</file>